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07" r:id="rId4"/>
    <p:sldId id="309" r:id="rId5"/>
    <p:sldId id="310" r:id="rId6"/>
    <p:sldId id="311" r:id="rId7"/>
    <p:sldId id="312" r:id="rId8"/>
    <p:sldId id="313" r:id="rId9"/>
    <p:sldId id="314" r:id="rId10"/>
    <p:sldId id="315" r:id="rId11"/>
    <p:sldId id="316" r:id="rId12"/>
    <p:sldId id="303" r:id="rId13"/>
    <p:sldId id="304" r:id="rId14"/>
    <p:sldId id="325" r:id="rId15"/>
    <p:sldId id="326" r:id="rId16"/>
    <p:sldId id="305" r:id="rId17"/>
    <p:sldId id="327" r:id="rId18"/>
    <p:sldId id="306" r:id="rId19"/>
    <p:sldId id="328" r:id="rId20"/>
    <p:sldId id="329" r:id="rId21"/>
    <p:sldId id="330" r:id="rId22"/>
    <p:sldId id="317" r:id="rId23"/>
    <p:sldId id="318" r:id="rId24"/>
    <p:sldId id="319" r:id="rId25"/>
    <p:sldId id="320" r:id="rId26"/>
    <p:sldId id="321" r:id="rId27"/>
    <p:sldId id="322" r:id="rId28"/>
    <p:sldId id="323" r:id="rId29"/>
    <p:sldId id="324" r:id="rId30"/>
    <p:sldId id="26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25.03.2024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25.03.2024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25.03.2024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25.03.2024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25.03.2024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25.03.2024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25.03.2024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25.03.2024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25.03.2024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25.03.2024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25.03.2024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25.03.2024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4895426"/>
            <a:ext cx="8650758"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 ассистент кафедры ИКТ</a:t>
            </a:r>
          </a:p>
        </p:txBody>
      </p:sp>
      <p:sp>
        <p:nvSpPr>
          <p:cNvPr id="4" name="TextBox 3"/>
          <p:cNvSpPr txBox="1"/>
          <p:nvPr/>
        </p:nvSpPr>
        <p:spPr>
          <a:xfrm>
            <a:off x="1959308" y="2522572"/>
            <a:ext cx="8273411" cy="2143403"/>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Декартово дерево</a:t>
            </a:r>
          </a:p>
          <a:p>
            <a:pPr algn="ctr"/>
            <a:r>
              <a:rPr lang="ru-RU" sz="4500" b="1" dirty="0" err="1">
                <a:solidFill>
                  <a:schemeClr val="bg1"/>
                </a:solidFill>
                <a:latin typeface="Arial" panose="020B0604020202020204" pitchFamily="34" charset="0"/>
                <a:cs typeface="Arial" panose="020B0604020202020204" pitchFamily="34" charset="0"/>
              </a:rPr>
              <a:t>Рандомизированное</a:t>
            </a:r>
            <a:r>
              <a:rPr lang="ru-RU" sz="4500" b="1" dirty="0">
                <a:solidFill>
                  <a:schemeClr val="bg1"/>
                </a:solidFill>
                <a:latin typeface="Arial" panose="020B0604020202020204" pitchFamily="34" charset="0"/>
                <a:cs typeface="Arial" panose="020B0604020202020204" pitchFamily="34" charset="0"/>
              </a:rPr>
              <a:t> дерево</a:t>
            </a:r>
          </a:p>
          <a:p>
            <a:pPr algn="ctr"/>
            <a:r>
              <a:rPr lang="ru-RU" sz="4500" b="1" dirty="0">
                <a:solidFill>
                  <a:schemeClr val="bg1"/>
                </a:solidFill>
                <a:latin typeface="Arial" panose="020B0604020202020204" pitchFamily="34" charset="0"/>
                <a:cs typeface="Arial" panose="020B0604020202020204" pitchFamily="34" charset="0"/>
              </a:rPr>
              <a:t>Красно-черное дерево</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Вставка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обеспечения операции вставки мы воспользуемся операциями </a:t>
            </a:r>
            <a:r>
              <a:rPr lang="en-US" sz="1400" dirty="0">
                <a:latin typeface="Arial" panose="020B0604020202020204" pitchFamily="34" charset="0"/>
                <a:cs typeface="Arial" panose="020B0604020202020204" pitchFamily="34" charset="0"/>
              </a:rPr>
              <a:t>Merge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Split</a:t>
            </a:r>
            <a:r>
              <a:rPr lang="ru-RU"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Создадим отдельное дерево </a:t>
            </a:r>
            <a:r>
              <a:rPr lang="en-US" sz="1400" dirty="0">
                <a:latin typeface="Arial" panose="020B0604020202020204" pitchFamily="34" charset="0"/>
                <a:cs typeface="Arial" panose="020B0604020202020204" pitchFamily="34" charset="0"/>
              </a:rPr>
              <a:t>M</a:t>
            </a:r>
            <a:r>
              <a:rPr lang="ru-RU" sz="1400" dirty="0">
                <a:latin typeface="Arial" panose="020B0604020202020204" pitchFamily="34" charset="0"/>
                <a:cs typeface="Arial" panose="020B0604020202020204" pitchFamily="34" charset="0"/>
              </a:rPr>
              <a:t> содержащее только вставляемое значение назначив ему случайный приоритет.</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Разделим дерево на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операцией </a:t>
            </a:r>
            <a:r>
              <a:rPr lang="en-US" sz="1400" dirty="0">
                <a:latin typeface="Arial" panose="020B0604020202020204" pitchFamily="34" charset="0"/>
                <a:cs typeface="Arial" panose="020B0604020202020204" pitchFamily="34" charset="0"/>
              </a:rPr>
              <a:t>Split </a:t>
            </a:r>
            <a:r>
              <a:rPr lang="ru-RU" sz="1400" dirty="0">
                <a:latin typeface="Arial" panose="020B0604020202020204" pitchFamily="34" charset="0"/>
                <a:cs typeface="Arial" panose="020B0604020202020204" pitchFamily="34" charset="0"/>
              </a:rPr>
              <a:t>по значению вставляемого ключа. Таким образом мы получим значения которые строго больше и строго меньше чем наше вставляемое значение.</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Объединим операцией </a:t>
            </a:r>
            <a:r>
              <a:rPr lang="en-US" sz="1400" dirty="0">
                <a:latin typeface="Arial" panose="020B0604020202020204" pitchFamily="34" charset="0"/>
                <a:cs typeface="Arial" panose="020B0604020202020204" pitchFamily="34" charset="0"/>
              </a:rPr>
              <a:t>Merge</a:t>
            </a:r>
            <a:r>
              <a:rPr lang="ru-RU" sz="1400" dirty="0">
                <a:latin typeface="Arial" panose="020B0604020202020204" pitchFamily="34" charset="0"/>
                <a:cs typeface="Arial" panose="020B0604020202020204" pitchFamily="34" charset="0"/>
              </a:rPr>
              <a:t> дерево вставляемого значения с </a:t>
            </a:r>
            <a:r>
              <a:rPr lang="en-US" sz="1400" dirty="0">
                <a:latin typeface="Arial" panose="020B0604020202020204" pitchFamily="34" charset="0"/>
                <a:cs typeface="Arial" panose="020B0604020202020204" pitchFamily="34" charset="0"/>
              </a:rPr>
              <a:t>M</a:t>
            </a:r>
            <a:r>
              <a:rPr lang="ru-RU" sz="1400" dirty="0">
                <a:latin typeface="Arial" panose="020B0604020202020204" pitchFamily="34" charset="0"/>
                <a:cs typeface="Arial" panose="020B0604020202020204" pitchFamily="34" charset="0"/>
              </a:rPr>
              <a:t> с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Мы можем так сделать так как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строго меньше чем единственный узел </a:t>
            </a:r>
            <a:r>
              <a:rPr lang="en-US" sz="1400" dirty="0">
                <a:latin typeface="Arial" panose="020B0604020202020204" pitchFamily="34" charset="0"/>
                <a:cs typeface="Arial" panose="020B0604020202020204" pitchFamily="34" charset="0"/>
              </a:rPr>
              <a:t>M</a:t>
            </a:r>
            <a:r>
              <a:rPr lang="ru-RU"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Объединим операцией </a:t>
            </a:r>
            <a:r>
              <a:rPr lang="en-US" sz="1400" dirty="0">
                <a:latin typeface="Arial" panose="020B0604020202020204" pitchFamily="34" charset="0"/>
                <a:cs typeface="Arial" panose="020B0604020202020204" pitchFamily="34" charset="0"/>
              </a:rPr>
              <a:t>Merge </a:t>
            </a:r>
            <a:r>
              <a:rPr lang="ru-RU" sz="1400" dirty="0">
                <a:latin typeface="Arial" panose="020B0604020202020204" pitchFamily="34" charset="0"/>
                <a:cs typeface="Arial" panose="020B0604020202020204" pitchFamily="34" charset="0"/>
              </a:rPr>
              <a:t>полученное на предыдущем шаге дерево </a:t>
            </a:r>
            <a:r>
              <a:rPr lang="en-US" sz="1400" dirty="0">
                <a:latin typeface="Arial" panose="020B0604020202020204" pitchFamily="34" charset="0"/>
                <a:cs typeface="Arial" panose="020B0604020202020204" pitchFamily="34" charset="0"/>
              </a:rPr>
              <a:t>M+L</a:t>
            </a:r>
            <a:r>
              <a:rPr lang="ru-RU" sz="1400" dirty="0">
                <a:latin typeface="Arial" panose="020B0604020202020204" pitchFamily="34" charset="0"/>
                <a:cs typeface="Arial" panose="020B0604020202020204" pitchFamily="34" charset="0"/>
              </a:rPr>
              <a:t> с деревом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Мы можем так сделать, так как все что в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строго больше чем объединение </a:t>
            </a:r>
            <a:r>
              <a:rPr lang="en-US" sz="1400" dirty="0">
                <a:latin typeface="Arial" panose="020B0604020202020204" pitchFamily="34" charset="0"/>
                <a:cs typeface="Arial" panose="020B0604020202020204" pitchFamily="34" charset="0"/>
              </a:rPr>
              <a:t>M+L</a:t>
            </a:r>
            <a:r>
              <a:rPr lang="ru-RU"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Данная операция имеет логарифмическую асимптотическую сложность, но большую константу, чем аналогичная вставка для </a:t>
            </a:r>
            <a:r>
              <a:rPr lang="en-US" sz="1400" dirty="0">
                <a:latin typeface="Arial" panose="020B0604020202020204" pitchFamily="34" charset="0"/>
                <a:cs typeface="Arial" panose="020B0604020202020204" pitchFamily="34" charset="0"/>
              </a:rPr>
              <a:t>AVL </a:t>
            </a:r>
            <a:r>
              <a:rPr lang="ru-RU" sz="1400" dirty="0">
                <a:latin typeface="Arial" panose="020B0604020202020204" pitchFamily="34" charset="0"/>
                <a:cs typeface="Arial" panose="020B0604020202020204" pitchFamily="34" charset="0"/>
              </a:rPr>
              <a:t>дерева. Что будет заметно только на больших значениях.</a:t>
            </a: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825277" y="5042457"/>
            <a:ext cx="2959515" cy="1598138"/>
          </a:xfrm>
          <a:prstGeom prst="rect">
            <a:avLst/>
          </a:prstGeom>
        </p:spPr>
      </p:pic>
    </p:spTree>
    <p:extLst>
      <p:ext uri="{BB962C8B-B14F-4D97-AF65-F5344CB8AC3E}">
        <p14:creationId xmlns:p14="http://schemas.microsoft.com/office/powerpoint/2010/main" val="287246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Удаление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97031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обеспечения операции удаления мы воспользуемся операциями </a:t>
            </a:r>
            <a:r>
              <a:rPr lang="en-US" sz="1400" dirty="0">
                <a:latin typeface="Arial" panose="020B0604020202020204" pitchFamily="34" charset="0"/>
                <a:cs typeface="Arial" panose="020B0604020202020204" pitchFamily="34" charset="0"/>
              </a:rPr>
              <a:t>Merge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Split</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При обработке удаления, важно учитывать в какой стороне находятся равные корню ключи. Алгоритм будет приведен для левого их расположения.</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Разделим дерево по ключу </a:t>
            </a:r>
            <a:r>
              <a:rPr lang="en-US" sz="1400" dirty="0">
                <a:latin typeface="Arial" panose="020B0604020202020204" pitchFamily="34" charset="0"/>
                <a:cs typeface="Arial" panose="020B0604020202020204" pitchFamily="34" charset="0"/>
              </a:rPr>
              <a:t>x – 1</a:t>
            </a:r>
            <a:r>
              <a:rPr lang="ru-RU" sz="1400" dirty="0">
                <a:latin typeface="Arial" panose="020B0604020202020204" pitchFamily="34" charset="0"/>
                <a:cs typeface="Arial" panose="020B0604020202020204" pitchFamily="34" charset="0"/>
              </a:rPr>
              <a:t>. Таким образом все элементы, меньше либо равные </a:t>
            </a:r>
            <a:r>
              <a:rPr lang="en-US" sz="1400" dirty="0">
                <a:latin typeface="Arial" panose="020B0604020202020204" pitchFamily="34" charset="0"/>
                <a:cs typeface="Arial" panose="020B0604020202020204" pitchFamily="34" charset="0"/>
              </a:rPr>
              <a:t>x – 1 </a:t>
            </a:r>
            <a:r>
              <a:rPr lang="ru-RU" sz="1400" dirty="0">
                <a:latin typeface="Arial" panose="020B0604020202020204" pitchFamily="34" charset="0"/>
                <a:cs typeface="Arial" panose="020B0604020202020204" pitchFamily="34" charset="0"/>
              </a:rPr>
              <a:t>отправились в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а удаляемый ключ в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Разделим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полученный на прошлом шаге по ключу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Таким образом все элементы больше чем </a:t>
            </a:r>
            <a:r>
              <a:rPr lang="ru-RU" sz="1400" dirty="0" err="1">
                <a:latin typeface="Arial" panose="020B0604020202020204" pitchFamily="34" charset="0"/>
                <a:cs typeface="Arial" panose="020B0604020202020204" pitchFamily="34" charset="0"/>
              </a:rPr>
              <a:t>удаяемый</a:t>
            </a:r>
            <a:r>
              <a:rPr lang="ru-RU" sz="1400" dirty="0">
                <a:latin typeface="Arial" panose="020B0604020202020204" pitchFamily="34" charset="0"/>
                <a:cs typeface="Arial" panose="020B0604020202020204" pitchFamily="34" charset="0"/>
              </a:rPr>
              <a:t> элемент попадут в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а то что требуется удалить попадет в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Объединим результаты </a:t>
            </a:r>
            <a:r>
              <a:rPr lang="en-US" sz="1400" dirty="0">
                <a:latin typeface="Arial" panose="020B0604020202020204" pitchFamily="34" charset="0"/>
                <a:cs typeface="Arial" panose="020B0604020202020204" pitchFamily="34" charset="0"/>
              </a:rPr>
              <a:t>L c</a:t>
            </a:r>
            <a:r>
              <a:rPr lang="ru-RU" sz="1400" dirty="0">
                <a:latin typeface="Arial" panose="020B0604020202020204" pitchFamily="34" charset="0"/>
                <a:cs typeface="Arial" panose="020B0604020202020204" pitchFamily="34" charset="0"/>
              </a:rPr>
              <a:t> операции 1 и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с операции 2. Таким образом мы получим новое дерево которое не будет содержать значений равных удаляемому ключу.</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 случае если бы равенство ключей решалось бы через правое расположение, то следовало бы проводить разбиение по другому, сначала </a:t>
            </a:r>
            <a:r>
              <a:rPr lang="en-US" sz="1400" dirty="0">
                <a:latin typeface="Arial" panose="020B0604020202020204" pitchFamily="34" charset="0"/>
                <a:cs typeface="Arial" panose="020B0604020202020204" pitchFamily="34" charset="0"/>
              </a:rPr>
              <a:t>x + 1</a:t>
            </a:r>
            <a:r>
              <a:rPr lang="ru-RU" sz="1400" dirty="0">
                <a:latin typeface="Arial" panose="020B0604020202020204" pitchFamily="34" charset="0"/>
                <a:cs typeface="Arial" panose="020B0604020202020204" pitchFamily="34" charset="0"/>
              </a:rPr>
              <a:t>, потом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и отбрасывать правую из 2 шага.</a:t>
            </a: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26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a:solidFill>
                  <a:schemeClr val="accent1">
                    <a:lumMod val="75000"/>
                  </a:schemeClr>
                </a:solidFill>
                <a:latin typeface="Arial" panose="020B0604020202020204" pitchFamily="34" charset="0"/>
                <a:cs typeface="Arial" panose="020B0604020202020204" pitchFamily="34" charset="0"/>
              </a:rPr>
              <a:t>Рандомизированное</a:t>
            </a:r>
            <a:r>
              <a:rPr lang="ru-RU" sz="3200" dirty="0">
                <a:solidFill>
                  <a:schemeClr val="accent1">
                    <a:lumMod val="75000"/>
                  </a:schemeClr>
                </a:solidFill>
                <a:latin typeface="Arial" panose="020B0604020202020204" pitchFamily="34" charset="0"/>
                <a:cs typeface="Arial" panose="020B0604020202020204" pitchFamily="34" charset="0"/>
              </a:rPr>
              <a:t>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677656"/>
          </a:xfrm>
          <a:prstGeom prst="rect">
            <a:avLst/>
          </a:prstGeom>
          <a:noFill/>
        </p:spPr>
        <p:txBody>
          <a:bodyPr wrap="square" rtlCol="0">
            <a:spAutoFit/>
          </a:bodyPr>
          <a:lstStyle/>
          <a:p>
            <a:pPr>
              <a:lnSpc>
                <a:spcPct val="150000"/>
              </a:lnSpc>
            </a:pPr>
            <a:r>
              <a:rPr lang="ru-RU" sz="1400" dirty="0" err="1">
                <a:latin typeface="Arial" panose="020B0604020202020204" pitchFamily="34" charset="0"/>
                <a:cs typeface="Arial" panose="020B0604020202020204" pitchFamily="34" charset="0"/>
              </a:rPr>
              <a:t>Рандомизированное</a:t>
            </a:r>
            <a:r>
              <a:rPr lang="ru-RU" sz="1400" dirty="0">
                <a:latin typeface="Arial" panose="020B0604020202020204" pitchFamily="34" charset="0"/>
                <a:cs typeface="Arial" panose="020B0604020202020204" pitchFamily="34" charset="0"/>
              </a:rPr>
              <a:t> дерево это вариант дерева, которое хоть и не является самобалансирующимся, но показывает хорошую асимптотическую сложность на больших количествах элементов.</a:t>
            </a:r>
          </a:p>
          <a:p>
            <a:pPr>
              <a:lnSpc>
                <a:spcPct val="150000"/>
              </a:lnSpc>
            </a:pPr>
            <a:r>
              <a:rPr lang="ru-RU" sz="1400" dirty="0">
                <a:latin typeface="Arial" panose="020B0604020202020204" pitchFamily="34" charset="0"/>
                <a:cs typeface="Arial" panose="020B0604020202020204" pitchFamily="34" charset="0"/>
              </a:rPr>
              <a:t>Идея </a:t>
            </a:r>
            <a:r>
              <a:rPr lang="ru-RU" sz="1400" dirty="0" err="1">
                <a:latin typeface="Arial" panose="020B0604020202020204" pitchFamily="34" charset="0"/>
                <a:cs typeface="Arial" panose="020B0604020202020204" pitchFamily="34" charset="0"/>
              </a:rPr>
              <a:t>рандомизированного</a:t>
            </a:r>
            <a:r>
              <a:rPr lang="ru-RU" sz="1400" dirty="0">
                <a:latin typeface="Arial" panose="020B0604020202020204" pitchFamily="34" charset="0"/>
                <a:cs typeface="Arial" panose="020B0604020202020204" pitchFamily="34" charset="0"/>
              </a:rPr>
              <a:t> дерева исходит из того, что двоичное дерево само по себе является логарифмической структурой, если оно будет заполняться лучшим из возможных способов. Это подразумевает, что если достаточно хорошо перемещать данные перед тем как их укладывать в дерево, мы получим близкую к идеалу структуру, которая будет обладать сложностью поиска </a:t>
            </a:r>
            <a:r>
              <a:rPr lang="en-US" sz="1400" dirty="0">
                <a:latin typeface="Arial" panose="020B0604020202020204" pitchFamily="34" charset="0"/>
                <a:cs typeface="Arial" panose="020B0604020202020204" pitchFamily="34" charset="0"/>
              </a:rPr>
              <a:t>O(log(n))</a:t>
            </a:r>
            <a:r>
              <a:rPr lang="ru-RU" sz="1400" dirty="0">
                <a:latin typeface="Arial" panose="020B0604020202020204" pitchFamily="34" charset="0"/>
                <a:cs typeface="Arial" panose="020B0604020202020204" pitchFamily="34" charset="0"/>
              </a:rPr>
              <a:t>. Но, как быть, если мы не знаем количественный и качественные показатели вводимых данных, т.е. не можем перемещать данные заранее?</a:t>
            </a:r>
          </a:p>
          <a:p>
            <a:pPr>
              <a:lnSpc>
                <a:spcPct val="150000"/>
              </a:lnSpc>
            </a:pPr>
            <a:r>
              <a:rPr lang="ru-RU" sz="1400" dirty="0">
                <a:latin typeface="Arial" panose="020B0604020202020204" pitchFamily="34" charset="0"/>
                <a:cs typeface="Arial" panose="020B0604020202020204" pitchFamily="34" charset="0"/>
              </a:rPr>
              <a:t>Именно используя идею о перемешивании и было придумано </a:t>
            </a:r>
            <a:r>
              <a:rPr lang="ru-RU" sz="1400" dirty="0" err="1">
                <a:latin typeface="Arial" panose="020B0604020202020204" pitchFamily="34" charset="0"/>
                <a:cs typeface="Arial" panose="020B0604020202020204" pitchFamily="34" charset="0"/>
              </a:rPr>
              <a:t>рандомизированное</a:t>
            </a:r>
            <a:r>
              <a:rPr lang="ru-RU" sz="1400" dirty="0">
                <a:latin typeface="Arial" panose="020B0604020202020204" pitchFamily="34" charset="0"/>
                <a:cs typeface="Arial" panose="020B0604020202020204" pitchFamily="34" charset="0"/>
              </a:rPr>
              <a:t> дерево.</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4282288"/>
            <a:ext cx="4010025" cy="2295525"/>
          </a:xfrm>
          <a:prstGeom prst="rect">
            <a:avLst/>
          </a:prstGeom>
        </p:spPr>
      </p:pic>
      <p:sp>
        <p:nvSpPr>
          <p:cNvPr id="13" name="TextBox 12"/>
          <p:cNvSpPr txBox="1"/>
          <p:nvPr/>
        </p:nvSpPr>
        <p:spPr>
          <a:xfrm>
            <a:off x="5022071" y="4759714"/>
            <a:ext cx="6228647"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реализации такого дерева, каждый узел должен содержать в себе параметр </a:t>
            </a:r>
            <a:r>
              <a:rPr lang="en-US" sz="1400" dirty="0">
                <a:latin typeface="Arial" panose="020B0604020202020204" pitchFamily="34" charset="0"/>
                <a:cs typeface="Arial" panose="020B0604020202020204" pitchFamily="34" charset="0"/>
              </a:rPr>
              <a:t>size</a:t>
            </a:r>
            <a:r>
              <a:rPr lang="ru-RU" sz="1400" dirty="0">
                <a:latin typeface="Arial" panose="020B0604020202020204" pitchFamily="34" charset="0"/>
                <a:cs typeface="Arial" panose="020B0604020202020204" pitchFamily="34" charset="0"/>
              </a:rPr>
              <a:t>, который будет использоваться при проведении операций.</a:t>
            </a:r>
          </a:p>
        </p:txBody>
      </p:sp>
      <p:pic>
        <p:nvPicPr>
          <p:cNvPr id="14" name="Рисунок 13"/>
          <p:cNvPicPr>
            <a:picLocks noChangeAspect="1"/>
          </p:cNvPicPr>
          <p:nvPr/>
        </p:nvPicPr>
        <p:blipFill>
          <a:blip r:embed="rId5"/>
          <a:stretch>
            <a:fillRect/>
          </a:stretch>
        </p:blipFill>
        <p:spPr>
          <a:xfrm>
            <a:off x="8136394" y="4035"/>
            <a:ext cx="2292978" cy="1527395"/>
          </a:xfrm>
          <a:prstGeom prst="rect">
            <a:avLst/>
          </a:prstGeom>
        </p:spPr>
      </p:pic>
    </p:spTree>
    <p:extLst>
      <p:ext uri="{BB962C8B-B14F-4D97-AF65-F5344CB8AC3E}">
        <p14:creationId xmlns:p14="http://schemas.microsoft.com/office/powerpoint/2010/main" val="4281594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Вставка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a:latin typeface="Arial" panose="020B0604020202020204" pitchFamily="34" charset="0"/>
                <a:cs typeface="Arial" panose="020B0604020202020204" pitchFamily="34" charset="0"/>
              </a:rPr>
              <a:t>рандомизированного</a:t>
            </a:r>
            <a:r>
              <a:rPr lang="ru-RU" sz="1400" dirty="0">
                <a:latin typeface="Arial" panose="020B0604020202020204" pitchFamily="34" charset="0"/>
                <a:cs typeface="Arial" panose="020B0604020202020204" pitchFamily="34" charset="0"/>
              </a:rPr>
              <a:t> дерева, вставка может осуществляется как стандартным путем, так и вставкой в корень, с определенно рассчитанной вероятностью. </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113137"/>
            <a:ext cx="3491063" cy="3185834"/>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46" y="3113137"/>
            <a:ext cx="6126605" cy="3185834"/>
          </a:xfrm>
          <a:prstGeom prst="rect">
            <a:avLst/>
          </a:prstGeom>
        </p:spPr>
      </p:pic>
      <p:pic>
        <p:nvPicPr>
          <p:cNvPr id="12" name="Рисунок 11"/>
          <p:cNvPicPr>
            <a:picLocks noChangeAspect="1"/>
          </p:cNvPicPr>
          <p:nvPr/>
        </p:nvPicPr>
        <p:blipFill>
          <a:blip r:embed="rId6"/>
          <a:stretch>
            <a:fillRect/>
          </a:stretch>
        </p:blipFill>
        <p:spPr>
          <a:xfrm>
            <a:off x="7744246" y="46440"/>
            <a:ext cx="2550382" cy="1437778"/>
          </a:xfrm>
          <a:prstGeom prst="rect">
            <a:avLst/>
          </a:prstGeom>
        </p:spPr>
      </p:pic>
    </p:spTree>
    <p:extLst>
      <p:ext uri="{BB962C8B-B14F-4D97-AF65-F5344CB8AC3E}">
        <p14:creationId xmlns:p14="http://schemas.microsoft.com/office/powerpoint/2010/main" val="567851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127" y="232389"/>
            <a:ext cx="7005746" cy="6393222"/>
          </a:xfrm>
          <a:prstGeom prst="rect">
            <a:avLst/>
          </a:prstGeom>
        </p:spPr>
      </p:pic>
    </p:spTree>
    <p:extLst>
      <p:ext uri="{BB962C8B-B14F-4D97-AF65-F5344CB8AC3E}">
        <p14:creationId xmlns:p14="http://schemas.microsoft.com/office/powerpoint/2010/main" val="423337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7" name="Рисунок 6">
            <a:extLst>
              <a:ext uri="{FF2B5EF4-FFF2-40B4-BE49-F238E27FC236}">
                <a16:creationId xmlns:a16="http://schemas.microsoft.com/office/drawing/2014/main" id="{459BDF15-9604-44D4-A917-5ABC57971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74" y="501647"/>
            <a:ext cx="11259054" cy="5854706"/>
          </a:xfrm>
          <a:prstGeom prst="rect">
            <a:avLst/>
          </a:prstGeom>
        </p:spPr>
      </p:pic>
    </p:spTree>
    <p:extLst>
      <p:ext uri="{BB962C8B-B14F-4D97-AF65-F5344CB8AC3E}">
        <p14:creationId xmlns:p14="http://schemas.microsoft.com/office/powerpoint/2010/main" val="3617506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Вставка в корень</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a:latin typeface="Arial" panose="020B0604020202020204" pitchFamily="34" charset="0"/>
                <a:cs typeface="Arial" panose="020B0604020202020204" pitchFamily="34" charset="0"/>
              </a:rPr>
              <a:t>рандомизированного</a:t>
            </a:r>
            <a:r>
              <a:rPr lang="ru-RU" sz="1400" dirty="0">
                <a:latin typeface="Arial" panose="020B0604020202020204" pitchFamily="34" charset="0"/>
                <a:cs typeface="Arial" panose="020B0604020202020204" pitchFamily="34" charset="0"/>
              </a:rPr>
              <a:t> дерева, вставка может осуществляется как стандартным путем, так и вставкой в корень, с определенно рассчитанной вероятностью. </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6200734" y="3198348"/>
            <a:ext cx="4691829"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же выбрать какую вставку использовать?</a:t>
            </a:r>
          </a:p>
          <a:p>
            <a:pPr>
              <a:lnSpc>
                <a:spcPct val="150000"/>
              </a:lnSpc>
            </a:pPr>
            <a:r>
              <a:rPr lang="ru-RU" sz="1400" dirty="0">
                <a:latin typeface="Arial" panose="020B0604020202020204" pitchFamily="34" charset="0"/>
                <a:cs typeface="Arial" panose="020B0604020202020204" pitchFamily="34" charset="0"/>
              </a:rPr>
              <a:t>В случае если бы наше дерево строилось идеально, то корнем этого дерева могла бы является каждая вершина с вероятностью 1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N + 1)</a:t>
            </a:r>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N </a:t>
            </a:r>
            <a:r>
              <a:rPr lang="ru-RU" sz="1400" dirty="0">
                <a:latin typeface="Arial" panose="020B0604020202020204" pitchFamily="34" charset="0"/>
                <a:cs typeface="Arial" panose="020B0604020202020204" pitchFamily="34" charset="0"/>
              </a:rPr>
              <a:t>количество вершин в принципе. Соответственно, нам следует выполнять вставку в корень именно с этой вероятностью отдельно взятой для каждой вершины в момент ее вставки в какое либо поддерево.</a:t>
            </a:r>
          </a:p>
          <a:p>
            <a:pPr>
              <a:lnSpc>
                <a:spcPct val="150000"/>
              </a:lnSpc>
            </a:pPr>
            <a:r>
              <a:rPr lang="ru-RU" sz="1400" dirty="0">
                <a:latin typeface="Arial" panose="020B0604020202020204" pitchFamily="34" charset="0"/>
                <a:cs typeface="Arial" panose="020B0604020202020204" pitchFamily="34" charset="0"/>
              </a:rPr>
              <a:t>Т.е. </a:t>
            </a:r>
            <a:r>
              <a:rPr lang="en-US" sz="1400" dirty="0">
                <a:latin typeface="Arial" panose="020B0604020202020204" pitchFamily="34" charset="0"/>
                <a:cs typeface="Arial" panose="020B0604020202020204" pitchFamily="34" charset="0"/>
              </a:rPr>
              <a:t>Rand % (size + 1) == 0</a:t>
            </a:r>
            <a:r>
              <a:rPr lang="ru-RU" sz="1400" dirty="0">
                <a:latin typeface="Arial" panose="020B0604020202020204" pitchFamily="34" charset="0"/>
                <a:cs typeface="Arial" panose="020B0604020202020204" pitchFamily="34" charset="0"/>
              </a:rPr>
              <a:t>.</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806907"/>
            <a:ext cx="4750070" cy="3783702"/>
          </a:xfrm>
          <a:prstGeom prst="rect">
            <a:avLst/>
          </a:prstGeom>
        </p:spPr>
      </p:pic>
    </p:spTree>
    <p:extLst>
      <p:ext uri="{BB962C8B-B14F-4D97-AF65-F5344CB8AC3E}">
        <p14:creationId xmlns:p14="http://schemas.microsoft.com/office/powerpoint/2010/main" val="243312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a:extLst>
              <a:ext uri="{FF2B5EF4-FFF2-40B4-BE49-F238E27FC236}">
                <a16:creationId xmlns:a16="http://schemas.microsoft.com/office/drawing/2014/main" id="{8F39C3FB-E1A9-41AA-971C-0DFDBA1ED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566" y="107808"/>
            <a:ext cx="8338868" cy="6642384"/>
          </a:xfrm>
          <a:prstGeom prst="rect">
            <a:avLst/>
          </a:prstGeom>
        </p:spPr>
      </p:pic>
    </p:spTree>
    <p:extLst>
      <p:ext uri="{BB962C8B-B14F-4D97-AF65-F5344CB8AC3E}">
        <p14:creationId xmlns:p14="http://schemas.microsoft.com/office/powerpoint/2010/main" val="2877283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Удаление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Удаление в случае с </a:t>
            </a:r>
            <a:r>
              <a:rPr lang="ru-RU" sz="1400" dirty="0" err="1">
                <a:latin typeface="Arial" panose="020B0604020202020204" pitchFamily="34" charset="0"/>
                <a:cs typeface="Arial" panose="020B0604020202020204" pitchFamily="34" charset="0"/>
              </a:rPr>
              <a:t>рандомизированным</a:t>
            </a:r>
            <a:r>
              <a:rPr lang="ru-RU" sz="1400" dirty="0">
                <a:latin typeface="Arial" panose="020B0604020202020204" pitchFamily="34" charset="0"/>
                <a:cs typeface="Arial" panose="020B0604020202020204" pitchFamily="34" charset="0"/>
              </a:rPr>
              <a:t> деревом можно реализовать двумя путями, либо классическим удалением из двоичного дерева. Либо удалением через слияние, в котором вместо приоритета корень полученного после слияния дерева будет выбираться случайным образом все так же в зависимости от размера поддеревьев</a:t>
            </a:r>
            <a:r>
              <a:rPr lang="en-US" sz="1400" dirty="0">
                <a:latin typeface="Arial" panose="020B0604020202020204" pitchFamily="34" charset="0"/>
                <a:cs typeface="Arial" panose="020B0604020202020204" pitchFamily="34" charset="0"/>
              </a:rPr>
              <a:t>: </a:t>
            </a:r>
          </a:p>
          <a:p>
            <a:pPr>
              <a:lnSpc>
                <a:spcPct val="150000"/>
              </a:lnSpc>
            </a:pPr>
            <a:r>
              <a:rPr lang="en-US" sz="1400" dirty="0">
                <a:latin typeface="Arial" panose="020B0604020202020204" pitchFamily="34" charset="0"/>
                <a:cs typeface="Arial" panose="020B0604020202020204" pitchFamily="34" charset="0"/>
              </a:rPr>
              <a:t>Rand % (</a:t>
            </a:r>
            <a:r>
              <a:rPr lang="en-US" sz="1400" dirty="0" err="1">
                <a:latin typeface="Arial" panose="020B0604020202020204" pitchFamily="34" charset="0"/>
                <a:cs typeface="Arial" panose="020B0604020202020204" pitchFamily="34" charset="0"/>
              </a:rPr>
              <a:t>size_p</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size_q</a:t>
            </a:r>
            <a:r>
              <a:rPr lang="en-US" sz="1400" dirty="0">
                <a:latin typeface="Arial" panose="020B0604020202020204" pitchFamily="34" charset="0"/>
                <a:cs typeface="Arial" panose="020B0604020202020204" pitchFamily="34" charset="0"/>
              </a:rPr>
              <a:t>) &lt; </a:t>
            </a:r>
            <a:r>
              <a:rPr lang="en-US" sz="1400" dirty="0" err="1">
                <a:latin typeface="Arial" panose="020B0604020202020204" pitchFamily="34" charset="0"/>
                <a:cs typeface="Arial" panose="020B0604020202020204" pitchFamily="34" charset="0"/>
              </a:rPr>
              <a:t>size_p</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2932244"/>
            <a:ext cx="4139158" cy="3862729"/>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090" y="2931093"/>
            <a:ext cx="3997117" cy="3863880"/>
          </a:xfrm>
          <a:prstGeom prst="rect">
            <a:avLst/>
          </a:prstGeom>
        </p:spPr>
      </p:pic>
    </p:spTree>
    <p:extLst>
      <p:ext uri="{BB962C8B-B14F-4D97-AF65-F5344CB8AC3E}">
        <p14:creationId xmlns:p14="http://schemas.microsoft.com/office/powerpoint/2010/main" val="268865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7" name="Рисунок 6">
            <a:extLst>
              <a:ext uri="{FF2B5EF4-FFF2-40B4-BE49-F238E27FC236}">
                <a16:creationId xmlns:a16="http://schemas.microsoft.com/office/drawing/2014/main" id="{1CE5AFB4-9C79-4618-BB6B-7E597ED67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042" y="109590"/>
            <a:ext cx="7113916" cy="6638822"/>
          </a:xfrm>
          <a:prstGeom prst="rect">
            <a:avLst/>
          </a:prstGeom>
        </p:spPr>
      </p:pic>
    </p:spTree>
    <p:extLst>
      <p:ext uri="{BB962C8B-B14F-4D97-AF65-F5344CB8AC3E}">
        <p14:creationId xmlns:p14="http://schemas.microsoft.com/office/powerpoint/2010/main" val="21854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2290" name="Picture 2" descr="учиться? какой учиться?, Мем Какой пацан (негритенок)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3" y="1143000"/>
            <a:ext cx="5781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7" name="Рисунок 6">
            <a:extLst>
              <a:ext uri="{FF2B5EF4-FFF2-40B4-BE49-F238E27FC236}">
                <a16:creationId xmlns:a16="http://schemas.microsoft.com/office/drawing/2014/main" id="{4CC63953-40DD-469E-A5BB-4E50AB188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5307" y="73996"/>
            <a:ext cx="6941388" cy="6710008"/>
          </a:xfrm>
          <a:prstGeom prst="rect">
            <a:avLst/>
          </a:prstGeom>
        </p:spPr>
      </p:pic>
    </p:spTree>
    <p:extLst>
      <p:ext uri="{BB962C8B-B14F-4D97-AF65-F5344CB8AC3E}">
        <p14:creationId xmlns:p14="http://schemas.microsoft.com/office/powerpoint/2010/main" val="296698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sp>
        <p:nvSpPr>
          <p:cNvPr id="6" name="Заголовок 2">
            <a:extLst>
              <a:ext uri="{FF2B5EF4-FFF2-40B4-BE49-F238E27FC236}">
                <a16:creationId xmlns:a16="http://schemas.microsoft.com/office/drawing/2014/main" id="{4342EF81-BD21-458E-A4B5-AE3A523C1537}"/>
              </a:ext>
            </a:extLst>
          </p:cNvPr>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9" name="Заголовок 2">
            <a:extLst>
              <a:ext uri="{FF2B5EF4-FFF2-40B4-BE49-F238E27FC236}">
                <a16:creationId xmlns:a16="http://schemas.microsoft.com/office/drawing/2014/main" id="{A9A216ED-DC6E-430F-A4A2-EFA9F25469FD}"/>
              </a:ext>
            </a:extLst>
          </p:cNvPr>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Случайный опрос</a:t>
            </a:r>
          </a:p>
        </p:txBody>
      </p:sp>
      <p:cxnSp>
        <p:nvCxnSpPr>
          <p:cNvPr id="10" name="Прямая соединительная линия 9">
            <a:extLst>
              <a:ext uri="{FF2B5EF4-FFF2-40B4-BE49-F238E27FC236}">
                <a16:creationId xmlns:a16="http://schemas.microsoft.com/office/drawing/2014/main" id="{38DDA8E6-9A50-4DB2-964C-476DBB88EE26}"/>
              </a:ext>
            </a:extLst>
          </p:cNvPr>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11" name="Рисунок 10">
            <a:extLst>
              <a:ext uri="{FF2B5EF4-FFF2-40B4-BE49-F238E27FC236}">
                <a16:creationId xmlns:a16="http://schemas.microsoft.com/office/drawing/2014/main" id="{ABACE8CA-1F6C-43AE-8579-53D707C0E557}"/>
              </a:ext>
            </a:extLst>
          </p:cNvPr>
          <p:cNvPicPr>
            <a:picLocks noChangeAspect="1"/>
          </p:cNvPicPr>
          <p:nvPr/>
        </p:nvPicPr>
        <p:blipFill>
          <a:blip r:embed="rId3"/>
          <a:stretch>
            <a:fillRect/>
          </a:stretch>
        </p:blipFill>
        <p:spPr>
          <a:xfrm>
            <a:off x="10912188" y="237254"/>
            <a:ext cx="677060" cy="1200524"/>
          </a:xfrm>
          <a:prstGeom prst="rect">
            <a:avLst/>
          </a:prstGeom>
        </p:spPr>
      </p:pic>
      <p:sp>
        <p:nvSpPr>
          <p:cNvPr id="12" name="Заголовок 2">
            <a:extLst>
              <a:ext uri="{FF2B5EF4-FFF2-40B4-BE49-F238E27FC236}">
                <a16:creationId xmlns:a16="http://schemas.microsoft.com/office/drawing/2014/main" id="{152F3786-959C-4CAD-8DF8-6392F14D8477}"/>
              </a:ext>
            </a:extLst>
          </p:cNvPr>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SURVEY.MUCTR.RU</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a:extLst>
              <a:ext uri="{FF2B5EF4-FFF2-40B4-BE49-F238E27FC236}">
                <a16:creationId xmlns:a16="http://schemas.microsoft.com/office/drawing/2014/main" id="{204BB206-4499-4B6E-BE04-3D25B8218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031" y="1495514"/>
            <a:ext cx="4641938" cy="4641938"/>
          </a:xfrm>
          <a:prstGeom prst="rect">
            <a:avLst/>
          </a:prstGeom>
        </p:spPr>
      </p:pic>
    </p:spTree>
    <p:extLst>
      <p:ext uri="{BB962C8B-B14F-4D97-AF65-F5344CB8AC3E}">
        <p14:creationId xmlns:p14="http://schemas.microsoft.com/office/powerpoint/2010/main" val="419671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Красно черное дерево</a:t>
            </a:r>
          </a:p>
        </p:txBody>
      </p:sp>
      <p:cxnSp>
        <p:nvCxnSpPr>
          <p:cNvPr id="15" name="Прямая соединительная линия 14"/>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6"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17" name="Рисунок 16"/>
          <p:cNvPicPr>
            <a:picLocks noChangeAspect="1"/>
          </p:cNvPicPr>
          <p:nvPr/>
        </p:nvPicPr>
        <p:blipFill>
          <a:blip r:embed="rId3"/>
          <a:stretch>
            <a:fillRect/>
          </a:stretch>
        </p:blipFill>
        <p:spPr>
          <a:xfrm>
            <a:off x="10912188" y="237254"/>
            <a:ext cx="677060" cy="1200524"/>
          </a:xfrm>
          <a:prstGeom prst="rect">
            <a:avLst/>
          </a:prstGeom>
        </p:spPr>
      </p:pic>
      <p:sp>
        <p:nvSpPr>
          <p:cNvPr id="18" name="TextBox 17"/>
          <p:cNvSpPr txBox="1"/>
          <p:nvPr/>
        </p:nvSpPr>
        <p:spPr>
          <a:xfrm>
            <a:off x="828672" y="1401204"/>
            <a:ext cx="6948001" cy="526297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Красно черное дерево является двоичным деревом поиска на работу с которым накладываются дополнительные правила устройства его структуры</a:t>
            </a:r>
            <a:r>
              <a:rPr lang="en-US"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Каждый узел имеет цвет из набора из двух цветов, красного и черного. В структуре соответственно появится дополнительное поле, цвет.</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Корень дерева всегда окрашивается в черный цвет.</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В дерево вводятся дополнительно пустые узлы называемые листьями, такие узлы не хранят никаких данных, при этом листья всегда имеют черный цвет. У листьев не может быть потомков. Когда лист становится узлом со значением, его цвет может изменится, и он автоматически приобретает 2 дочерних листовых узла.</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Всякий красный узел должен иметь два дочерних черных узла. При этом черный узел не обязан иметь красных потомков и может иметь черных потомков. Так же, получается что красный узел не может иметь красного потомка.</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Путь от любого узла до его листьев должен содержать одинаковое количество черных узлов.</a:t>
            </a:r>
            <a:endParaRPr lang="en-US" sz="1400" dirty="0">
              <a:latin typeface="Arial" panose="020B0604020202020204" pitchFamily="34" charset="0"/>
              <a:cs typeface="Arial" panose="020B0604020202020204" pitchFamily="34" charset="0"/>
            </a:endParaRPr>
          </a:p>
        </p:txBody>
      </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673" y="2482586"/>
            <a:ext cx="4010025" cy="2295525"/>
          </a:xfrm>
          <a:prstGeom prst="rect">
            <a:avLst/>
          </a:prstGeom>
        </p:spPr>
      </p:pic>
      <p:pic>
        <p:nvPicPr>
          <p:cNvPr id="6" name="Рисунок 5"/>
          <p:cNvPicPr>
            <a:picLocks noChangeAspect="1"/>
          </p:cNvPicPr>
          <p:nvPr/>
        </p:nvPicPr>
        <p:blipFill>
          <a:blip r:embed="rId5"/>
          <a:stretch>
            <a:fillRect/>
          </a:stretch>
        </p:blipFill>
        <p:spPr>
          <a:xfrm>
            <a:off x="8056419" y="32806"/>
            <a:ext cx="2619375" cy="1743075"/>
          </a:xfrm>
          <a:prstGeom prst="rect">
            <a:avLst/>
          </a:prstGeom>
        </p:spPr>
      </p:pic>
    </p:spTree>
    <p:extLst>
      <p:ext uri="{BB962C8B-B14F-4D97-AF65-F5344CB8AC3E}">
        <p14:creationId xmlns:p14="http://schemas.microsoft.com/office/powerpoint/2010/main" val="297888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 красно-черного дерева</a:t>
            </a: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На изображении ниже приведено правильное красно черное дерево, при этом в этом дереве, от корня до каждого из листьев имеется 2 черных узла не считая сам лист.</a:t>
            </a:r>
            <a:endParaRPr lang="en-US" sz="1400" dirty="0">
              <a:latin typeface="Arial" panose="020B0604020202020204" pitchFamily="34" charset="0"/>
              <a:cs typeface="Arial" panose="020B0604020202020204" pitchFamily="34" charset="0"/>
            </a:endParaRPr>
          </a:p>
        </p:txBody>
      </p:sp>
      <p:pic>
        <p:nvPicPr>
          <p:cNvPr id="22" name="Рисунок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88" y="2295655"/>
            <a:ext cx="10552645" cy="3904911"/>
          </a:xfrm>
          <a:prstGeom prst="rect">
            <a:avLst/>
          </a:prstGeom>
        </p:spPr>
      </p:pic>
    </p:spTree>
    <p:extLst>
      <p:ext uri="{BB962C8B-B14F-4D97-AF65-F5344CB8AC3E}">
        <p14:creationId xmlns:p14="http://schemas.microsoft.com/office/powerpoint/2010/main" val="747791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Сбалансированность дерева</a:t>
            </a: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можно заметить из предыдущей иллюстрации, красно черное дерево не обеспечивает строгой сбалансированности, которая выражается в соблюдении правила, согласно которому, в каждом узле высота его правого и левого поддерева не может отличаться больше чем на 1.</a:t>
            </a:r>
          </a:p>
          <a:p>
            <a:pPr>
              <a:lnSpc>
                <a:spcPct val="150000"/>
              </a:lnSpc>
            </a:pPr>
            <a:r>
              <a:rPr lang="ru-RU" sz="1400" dirty="0">
                <a:latin typeface="Arial" panose="020B0604020202020204" pitchFamily="34" charset="0"/>
                <a:cs typeface="Arial" panose="020B0604020202020204" pitchFamily="34" charset="0"/>
              </a:rPr>
              <a:t>При этом, красно черное дерево обеспечивает выполнение операций вставки, удаления и поиска за асимптотическое время </a:t>
            </a:r>
            <a:r>
              <a:rPr lang="en-US" sz="1400" dirty="0">
                <a:latin typeface="Arial" panose="020B0604020202020204" pitchFamily="34" charset="0"/>
                <a:cs typeface="Arial" panose="020B0604020202020204" pitchFamily="34" charset="0"/>
              </a:rPr>
              <a:t>O(log(n))</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Почему же тогда оно является самобалансирующимся? Это связано с правилами появления красных узлов. В таком дереве всегда имеется высота по черным узлам </a:t>
            </a:r>
            <a:r>
              <a:rPr lang="en-US" sz="1400" dirty="0" err="1">
                <a:latin typeface="Arial" panose="020B0604020202020204" pitchFamily="34" charset="0"/>
                <a:cs typeface="Arial" panose="020B0604020202020204" pitchFamily="34" charset="0"/>
              </a:rPr>
              <a:t>bh</a:t>
            </a:r>
            <a:r>
              <a:rPr lang="ru-RU" sz="1400" dirty="0">
                <a:latin typeface="Arial" panose="020B0604020202020204" pitchFamily="34" charset="0"/>
                <a:cs typeface="Arial" panose="020B0604020202020204" pitchFamily="34" charset="0"/>
              </a:rPr>
              <a:t>, которая одинакова для всего дерева. Пусть в дереве есть два пути, в одном мы имеем только черные деревья, и тогда высота которую нужно преодолеть алгоритму не превышает </a:t>
            </a:r>
            <a:r>
              <a:rPr lang="en-US" sz="1400" dirty="0" err="1">
                <a:latin typeface="Arial" panose="020B0604020202020204" pitchFamily="34" charset="0"/>
                <a:cs typeface="Arial" panose="020B0604020202020204" pitchFamily="34" charset="0"/>
              </a:rPr>
              <a:t>bh</a:t>
            </a:r>
            <a:r>
              <a:rPr lang="ru-RU" sz="1400" dirty="0">
                <a:latin typeface="Arial" panose="020B0604020202020204" pitchFamily="34" charset="0"/>
                <a:cs typeface="Arial" panose="020B0604020202020204" pitchFamily="34" charset="0"/>
              </a:rPr>
              <a:t>. Во втором мы имеем максимально возможное количество красных узлов для такого дерева, а значит на каждый черный узел есть ровно 1 красный, а значит высота которую максимально нужно преодолеть алгоритму равна  </a:t>
            </a:r>
            <a:r>
              <a:rPr lang="en-US" sz="1400" dirty="0">
                <a:latin typeface="Arial" panose="020B0604020202020204" pitchFamily="34" charset="0"/>
                <a:cs typeface="Arial" panose="020B0604020202020204" pitchFamily="34" charset="0"/>
              </a:rPr>
              <a:t>2 * </a:t>
            </a:r>
            <a:r>
              <a:rPr lang="en-US" sz="1400" dirty="0" err="1">
                <a:latin typeface="Arial" panose="020B0604020202020204" pitchFamily="34" charset="0"/>
                <a:cs typeface="Arial" panose="020B0604020202020204" pitchFamily="34" charset="0"/>
              </a:rPr>
              <a:t>bh</a:t>
            </a:r>
            <a:r>
              <a:rPr lang="ru-RU" sz="1400" dirty="0">
                <a:latin typeface="Arial" panose="020B0604020202020204" pitchFamily="34" charset="0"/>
                <a:cs typeface="Arial" panose="020B0604020202020204" pitchFamily="34" charset="0"/>
              </a:rPr>
              <a:t>. Таким образом разница между максимальным и минимальным путем не будет превышать </a:t>
            </a:r>
            <a:r>
              <a:rPr lang="en-US" sz="1400" dirty="0" err="1">
                <a:latin typeface="Arial" panose="020B0604020202020204" pitchFamily="34" charset="0"/>
                <a:cs typeface="Arial" panose="020B0604020202020204" pitchFamily="34" charset="0"/>
              </a:rPr>
              <a:t>bh</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следовательно </a:t>
            </a: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h &lt;= 2 * log(N + 1)</a:t>
            </a:r>
            <a:r>
              <a:rPr lang="ru-RU" sz="1400" dirty="0">
                <a:latin typeface="Arial" panose="020B0604020202020204" pitchFamily="34" charset="0"/>
                <a:cs typeface="Arial" panose="020B0604020202020204" pitchFamily="34" charset="0"/>
              </a:rPr>
              <a:t>, чего оказывается достаточно для того что бы операции были логарифмическими по своей асимптотической сложности.</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750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Вставка</a:t>
            </a:r>
          </a:p>
        </p:txBody>
      </p:sp>
      <p:cxnSp>
        <p:nvCxnSpPr>
          <p:cNvPr id="14" name="Прямая соединительная линия 1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16" name="Рисунок 15"/>
          <p:cNvPicPr>
            <a:picLocks noChangeAspect="1"/>
          </p:cNvPicPr>
          <p:nvPr/>
        </p:nvPicPr>
        <p:blipFill>
          <a:blip r:embed="rId3"/>
          <a:stretch>
            <a:fillRect/>
          </a:stretch>
        </p:blipFill>
        <p:spPr>
          <a:xfrm>
            <a:off x="10912188" y="237254"/>
            <a:ext cx="677060" cy="1200524"/>
          </a:xfrm>
          <a:prstGeom prst="rect">
            <a:avLst/>
          </a:prstGeom>
        </p:spPr>
      </p:pic>
      <p:sp>
        <p:nvSpPr>
          <p:cNvPr id="17" name="TextBox 16"/>
          <p:cNvSpPr txBox="1"/>
          <p:nvPr/>
        </p:nvSpPr>
        <p:spPr>
          <a:xfrm>
            <a:off x="828672" y="1401204"/>
            <a:ext cx="9972678"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корректной вставки в красно черное дерево важно помнит, что по своей сути оно все так же бинарное, а значит и для вставки нам нужно найти подходящую позицию для нашего нового элемента спускаясь по дереву вниз. При этом, вставка всегда производится в лист и окрашивает новый узел в красный цвет вне зависимости от того какой цвет у родительского узла. После такой операции происходит проверка действия всех правил красно черного дерева.</a:t>
            </a:r>
            <a:endParaRPr lang="en-US" sz="1400" dirty="0">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408" y="3467378"/>
            <a:ext cx="5920920" cy="2584767"/>
          </a:xfrm>
          <a:prstGeom prst="rect">
            <a:avLst/>
          </a:prstGeom>
        </p:spPr>
      </p:pic>
      <p:sp>
        <p:nvSpPr>
          <p:cNvPr id="19" name="TextBox 18"/>
          <p:cNvSpPr txBox="1"/>
          <p:nvPr/>
        </p:nvSpPr>
        <p:spPr>
          <a:xfrm>
            <a:off x="828672" y="3109364"/>
            <a:ext cx="4637736"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Свойство 1</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не нарушается</a:t>
            </a:r>
          </a:p>
          <a:p>
            <a:pPr>
              <a:lnSpc>
                <a:spcPct val="150000"/>
              </a:lnSpc>
            </a:pPr>
            <a:r>
              <a:rPr lang="ru-RU" sz="1400" dirty="0">
                <a:latin typeface="Arial" panose="020B0604020202020204" pitchFamily="34" charset="0"/>
                <a:cs typeface="Arial" panose="020B0604020202020204" pitchFamily="34" charset="0"/>
              </a:rPr>
              <a:t>Свойство 2</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не нарушается никогда кроме начала работы с пустым деревом.</a:t>
            </a:r>
          </a:p>
          <a:p>
            <a:pPr>
              <a:lnSpc>
                <a:spcPct val="150000"/>
              </a:lnSpc>
            </a:pPr>
            <a:r>
              <a:rPr lang="ru-RU" sz="1400" dirty="0">
                <a:latin typeface="Arial" panose="020B0604020202020204" pitchFamily="34" charset="0"/>
                <a:cs typeface="Arial" panose="020B0604020202020204" pitchFamily="34" charset="0"/>
              </a:rPr>
              <a:t>Свойство 3</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не нарушается, так как новый узел сразу приобретает листовые узлы.</a:t>
            </a:r>
          </a:p>
          <a:p>
            <a:pPr>
              <a:lnSpc>
                <a:spcPct val="150000"/>
              </a:lnSpc>
            </a:pPr>
            <a:r>
              <a:rPr lang="ru-RU" sz="1400" dirty="0">
                <a:latin typeface="Arial" panose="020B0604020202020204" pitchFamily="34" charset="0"/>
                <a:cs typeface="Arial" panose="020B0604020202020204" pitchFamily="34" charset="0"/>
              </a:rPr>
              <a:t>Свойство 4</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может нарушаться, так как красный узел может быть вставлен как дочерний у красного.</a:t>
            </a:r>
          </a:p>
          <a:p>
            <a:pPr>
              <a:lnSpc>
                <a:spcPct val="150000"/>
              </a:lnSpc>
            </a:pPr>
            <a:r>
              <a:rPr lang="ru-RU" sz="1400" dirty="0">
                <a:latin typeface="Arial" panose="020B0604020202020204" pitchFamily="34" charset="0"/>
                <a:cs typeface="Arial" panose="020B0604020202020204" pitchFamily="34" charset="0"/>
              </a:rPr>
              <a:t>Свойство 5</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может нарушаться, так как пути в дерево могут начать содержать разное кол-во черных узлов.</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993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58781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Балансировка при вставке и удалении</a:t>
            </a: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26</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sp>
        <p:nvSpPr>
          <p:cNvPr id="7" name="TextBox 6"/>
          <p:cNvSpPr txBox="1"/>
          <p:nvPr/>
        </p:nvSpPr>
        <p:spPr>
          <a:xfrm>
            <a:off x="828672" y="1401204"/>
            <a:ext cx="9332278" cy="526297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балансировки вставки следует рассматривать следующие случаи</a:t>
            </a:r>
            <a:r>
              <a:rPr lang="en-US"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Красный дядя</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Черный дядя – папа и дед в разных сторонах</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Черный дядя – папа и дед в одной стороне</a:t>
            </a:r>
          </a:p>
          <a:p>
            <a:pPr>
              <a:lnSpc>
                <a:spcPct val="150000"/>
              </a:lnSpc>
            </a:pPr>
            <a:r>
              <a:rPr lang="ru-RU" sz="1400" dirty="0">
                <a:latin typeface="Arial" panose="020B0604020202020204" pitchFamily="34" charset="0"/>
                <a:cs typeface="Arial" panose="020B0604020202020204" pitchFamily="34" charset="0"/>
              </a:rPr>
              <a:t>Для иллюстрации пусть есть вершины </a:t>
            </a:r>
            <a:r>
              <a:rPr lang="en-US" sz="1400" dirty="0">
                <a:latin typeface="Arial" panose="020B0604020202020204" pitchFamily="34" charset="0"/>
                <a:cs typeface="Arial" panose="020B0604020202020204" pitchFamily="34" charset="0"/>
              </a:rPr>
              <a:t>X – </a:t>
            </a:r>
            <a:r>
              <a:rPr lang="ru-RU" sz="1400" dirty="0">
                <a:latin typeface="Arial" panose="020B0604020202020204" pitchFamily="34" charset="0"/>
                <a:cs typeface="Arial" panose="020B0604020202020204" pitchFamily="34" charset="0"/>
              </a:rPr>
              <a:t>добавленный элемент, </a:t>
            </a:r>
            <a:r>
              <a:rPr lang="en-US" sz="1400" dirty="0">
                <a:latin typeface="Arial" panose="020B0604020202020204" pitchFamily="34" charset="0"/>
                <a:cs typeface="Arial" panose="020B0604020202020204" pitchFamily="34" charset="0"/>
              </a:rPr>
              <a:t>P – </a:t>
            </a:r>
            <a:r>
              <a:rPr lang="ru-RU" sz="1400" dirty="0">
                <a:latin typeface="Arial" panose="020B0604020202020204" pitchFamily="34" charset="0"/>
                <a:cs typeface="Arial" panose="020B0604020202020204" pitchFamily="34" charset="0"/>
              </a:rPr>
              <a:t>папа элемента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G – </a:t>
            </a:r>
            <a:r>
              <a:rPr lang="ru-RU" sz="1400" dirty="0">
                <a:latin typeface="Arial" panose="020B0604020202020204" pitchFamily="34" charset="0"/>
                <a:cs typeface="Arial" panose="020B0604020202020204" pitchFamily="34" charset="0"/>
              </a:rPr>
              <a:t>дедушка элемента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U – </a:t>
            </a:r>
            <a:r>
              <a:rPr lang="ru-RU" sz="1400" dirty="0">
                <a:latin typeface="Arial" panose="020B0604020202020204" pitchFamily="34" charset="0"/>
                <a:cs typeface="Arial" panose="020B0604020202020204" pitchFamily="34" charset="0"/>
              </a:rPr>
              <a:t>дядя элемента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Для балансировки удаления следует рассматривать следующие варианты</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Удаление красного узла (от 0 до 2х потомков)</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Удаление черного узла (от 0 до 2х потоков)</a:t>
            </a:r>
          </a:p>
          <a:p>
            <a:pPr>
              <a:lnSpc>
                <a:spcPct val="150000"/>
              </a:lnSpc>
            </a:pPr>
            <a:r>
              <a:rPr lang="ru-RU" sz="1400" dirty="0">
                <a:latin typeface="Arial" panose="020B0604020202020204" pitchFamily="34" charset="0"/>
                <a:cs typeface="Arial" panose="020B0604020202020204" pitchFamily="34" charset="0"/>
              </a:rPr>
              <a:t>В случае удаления черного узла меняется черная высота, а значит предстоит проводить операции </a:t>
            </a:r>
            <a:r>
              <a:rPr lang="ru-RU" sz="1400" dirty="0" err="1">
                <a:latin typeface="Arial" panose="020B0604020202020204" pitchFamily="34" charset="0"/>
                <a:cs typeface="Arial" panose="020B0604020202020204" pitchFamily="34" charset="0"/>
              </a:rPr>
              <a:t>ребалансировки</a:t>
            </a:r>
            <a:r>
              <a:rPr lang="ru-RU" sz="1400" dirty="0">
                <a:latin typeface="Arial" panose="020B0604020202020204" pitchFamily="34" charset="0"/>
                <a:cs typeface="Arial" panose="020B0604020202020204" pitchFamily="34" charset="0"/>
              </a:rPr>
              <a:t>, которые имеют 6 случае которые следует рассматривать.</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КЧ1 и КЧ2 – родитель красный, левый ребёнок чёрный.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ЧК3 и ЧК4 – родитель чёрный, левый ребёнок красный.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ЧЧ5 и ЧЧ6 – родитель чёрный, левый ребёнок чёрный.</a:t>
            </a:r>
          </a:p>
          <a:p>
            <a:pPr>
              <a:lnSpc>
                <a:spcPct val="150000"/>
              </a:lnSpc>
            </a:pPr>
            <a:r>
              <a:rPr lang="ru-RU" sz="1400" dirty="0">
                <a:latin typeface="Arial" panose="020B0604020202020204" pitchFamily="34" charset="0"/>
                <a:cs typeface="Arial" panose="020B0604020202020204" pitchFamily="34" charset="0"/>
              </a:rPr>
              <a:t>Для ознакомления </a:t>
            </a:r>
            <a:r>
              <a:rPr lang="en-US" sz="1400" dirty="0">
                <a:latin typeface="Arial" panose="020B0604020202020204" pitchFamily="34" charset="0"/>
                <a:cs typeface="Arial" panose="020B0604020202020204" pitchFamily="34" charset="0"/>
              </a:rPr>
              <a:t>https://habr.com/ru/company/otus/blog/521034/</a:t>
            </a:r>
          </a:p>
        </p:txBody>
      </p:sp>
      <p:pic>
        <p:nvPicPr>
          <p:cNvPr id="9" name="Рисунок 8"/>
          <p:cNvPicPr>
            <a:picLocks noChangeAspect="1"/>
          </p:cNvPicPr>
          <p:nvPr/>
        </p:nvPicPr>
        <p:blipFill>
          <a:blip r:embed="rId4"/>
          <a:stretch>
            <a:fillRect/>
          </a:stretch>
        </p:blipFill>
        <p:spPr>
          <a:xfrm>
            <a:off x="9558034" y="2991350"/>
            <a:ext cx="2143125" cy="2143125"/>
          </a:xfrm>
          <a:prstGeom prst="rect">
            <a:avLst/>
          </a:prstGeom>
        </p:spPr>
      </p:pic>
    </p:spTree>
    <p:extLst>
      <p:ext uri="{BB962C8B-B14F-4D97-AF65-F5344CB8AC3E}">
        <p14:creationId xmlns:p14="http://schemas.microsoft.com/office/powerpoint/2010/main" val="604445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Красный дядя.</a:t>
            </a: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27</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610" y="1437778"/>
            <a:ext cx="5728746" cy="4999290"/>
          </a:xfrm>
          <a:prstGeom prst="rect">
            <a:avLst/>
          </a:prstGeom>
        </p:spPr>
      </p:pic>
    </p:spTree>
    <p:extLst>
      <p:ext uri="{BB962C8B-B14F-4D97-AF65-F5344CB8AC3E}">
        <p14:creationId xmlns:p14="http://schemas.microsoft.com/office/powerpoint/2010/main" val="3215590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921101"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Черный дядя, красные с разных сторон</a:t>
            </a: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28</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472" y="1437778"/>
            <a:ext cx="8365897" cy="4836920"/>
          </a:xfrm>
          <a:prstGeom prst="rect">
            <a:avLst/>
          </a:prstGeom>
        </p:spPr>
      </p:pic>
    </p:spTree>
    <p:extLst>
      <p:ext uri="{BB962C8B-B14F-4D97-AF65-F5344CB8AC3E}">
        <p14:creationId xmlns:p14="http://schemas.microsoft.com/office/powerpoint/2010/main" val="147941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Заголовок 2"/>
          <p:cNvSpPr txBox="1">
            <a:spLocks/>
          </p:cNvSpPr>
          <p:nvPr/>
        </p:nvSpPr>
        <p:spPr>
          <a:xfrm>
            <a:off x="821105" y="481752"/>
            <a:ext cx="9194566"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Черный дядя, красные с одной стороны</a:t>
            </a:r>
          </a:p>
        </p:txBody>
      </p:sp>
      <p:cxnSp>
        <p:nvCxnSpPr>
          <p:cNvPr id="9" name="Прямая соединительная линия 8"/>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0"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29</a:t>
            </a:fld>
            <a:endParaRPr lang="ru-RU" dirty="0">
              <a:latin typeface="Arial" panose="020B0604020202020204" pitchFamily="34" charset="0"/>
              <a:cs typeface="Arial" panose="020B0604020202020204" pitchFamily="34" charset="0"/>
            </a:endParaRPr>
          </a:p>
        </p:txBody>
      </p:sp>
      <p:pic>
        <p:nvPicPr>
          <p:cNvPr id="11" name="Рисунок 10"/>
          <p:cNvPicPr>
            <a:picLocks noChangeAspect="1"/>
          </p:cNvPicPr>
          <p:nvPr/>
        </p:nvPicPr>
        <p:blipFill>
          <a:blip r:embed="rId3"/>
          <a:stretch>
            <a:fillRect/>
          </a:stretch>
        </p:blipFill>
        <p:spPr>
          <a:xfrm>
            <a:off x="10912188" y="237254"/>
            <a:ext cx="677060" cy="1200524"/>
          </a:xfrm>
          <a:prstGeom prst="rect">
            <a:avLst/>
          </a:prstGeom>
        </p:spPr>
      </p:pic>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95" y="1790497"/>
            <a:ext cx="9047987" cy="4315345"/>
          </a:xfrm>
          <a:prstGeom prst="rect">
            <a:avLst/>
          </a:prstGeom>
        </p:spPr>
      </p:pic>
    </p:spTree>
    <p:extLst>
      <p:ext uri="{BB962C8B-B14F-4D97-AF65-F5344CB8AC3E}">
        <p14:creationId xmlns:p14="http://schemas.microsoft.com/office/powerpoint/2010/main" val="405593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Декартово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35449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Декартово дерево, это двоичное дерево поиска которое является достаточно популярной и простой реализацией самобалансирующегося варианта дерева. Декартово дерево в каждом узле помимо ключа, хранит так же приоритет узла, который отражает позицию элемента в такой структуре данных как куча. О куче мы будем подробно говорить в следующих лекциях, пока же, укажем, что куча это древовидная структура у которой родитель дерева больше всех его потомков(или меньше). По этой причине декартово дерево часто называют </a:t>
            </a:r>
            <a:r>
              <a:rPr lang="en-US" sz="1400" dirty="0" err="1">
                <a:latin typeface="Arial" panose="020B0604020202020204" pitchFamily="34" charset="0"/>
                <a:cs typeface="Arial" panose="020B0604020202020204" pitchFamily="34" charset="0"/>
              </a:rPr>
              <a:t>treap</a:t>
            </a:r>
            <a:r>
              <a:rPr lang="en-US" sz="1400" dirty="0">
                <a:latin typeface="Arial" panose="020B0604020202020204" pitchFamily="34" charset="0"/>
                <a:cs typeface="Arial" panose="020B0604020202020204" pitchFamily="34" charset="0"/>
              </a:rPr>
              <a:t> = tree + heap</a:t>
            </a:r>
            <a:r>
              <a:rPr lang="ru-RU" sz="1400" dirty="0">
                <a:latin typeface="Arial" panose="020B0604020202020204" pitchFamily="34" charset="0"/>
                <a:cs typeface="Arial" panose="020B0604020202020204" pitchFamily="34" charset="0"/>
              </a:rPr>
              <a:t>. Такое дерево называется декартовым, по той причине, что его узлы можно уложить на координатной плоскости где х это ключ, а </a:t>
            </a:r>
            <a:r>
              <a:rPr lang="en-US" sz="1400" dirty="0">
                <a:latin typeface="Arial" panose="020B0604020202020204" pitchFamily="34" charset="0"/>
                <a:cs typeface="Arial" panose="020B0604020202020204" pitchFamily="34" charset="0"/>
              </a:rPr>
              <a:t>y </a:t>
            </a:r>
            <a:r>
              <a:rPr lang="ru-RU" sz="1400" dirty="0">
                <a:latin typeface="Arial" panose="020B0604020202020204" pitchFamily="34" charset="0"/>
                <a:cs typeface="Arial" panose="020B0604020202020204" pitchFamily="34" charset="0"/>
              </a:rPr>
              <a:t>это приоритет.</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28" name="Picture 4" descr="https://habrastorage.org/r/w1560/storage/habraeffect/a1/0a/a10a744def8f325a1019502ecc175ef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131" y="3592106"/>
            <a:ext cx="7566079" cy="312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949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Декартово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построения декартового дерева, нам потребуется</a:t>
            </a:r>
            <a:r>
              <a:rPr lang="en-US"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Множество ключей, это те значения которые есть в наших исходных данных по которым мы и хотим построить декартово дерево поиска. </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Множество приоритетов, по своей сути, случайная величина которую мы можем как генерировать самостоятельно, так и брать из поступающих нам данных связанных с ключами, основным ограничением является то, что они должны иметь случайную природу, например можно использовать дату рождения.</a:t>
            </a:r>
          </a:p>
          <a:p>
            <a:pPr>
              <a:lnSpc>
                <a:spcPct val="150000"/>
              </a:lnSpc>
            </a:pPr>
            <a:r>
              <a:rPr lang="ru-RU" sz="1400" dirty="0">
                <a:latin typeface="Arial" panose="020B0604020202020204" pitchFamily="34" charset="0"/>
                <a:cs typeface="Arial" panose="020B0604020202020204" pitchFamily="34" charset="0"/>
              </a:rPr>
              <a:t>Если мы делаем все правильно, то в итоге из множества деревьев которые мы можем построить используя только пункт 1, мы гарантированно построим только один единственный вариант существующий для пункта 1 + 2. Высота такого дерева с высокой вероятностью будет не превышать </a:t>
            </a:r>
            <a:r>
              <a:rPr lang="en-US" sz="1400" dirty="0">
                <a:latin typeface="Arial" panose="020B0604020202020204" pitchFamily="34" charset="0"/>
                <a:cs typeface="Arial" panose="020B0604020202020204" pitchFamily="34" charset="0"/>
              </a:rPr>
              <a:t>4 * log (N)</a:t>
            </a:r>
            <a:r>
              <a:rPr lang="ru-RU" sz="1400" dirty="0">
                <a:latin typeface="Arial" panose="020B0604020202020204" pitchFamily="34" charset="0"/>
                <a:cs typeface="Arial" panose="020B0604020202020204" pitchFamily="34" charset="0"/>
              </a:rPr>
              <a:t>, а значит будет </a:t>
            </a:r>
            <a:r>
              <a:rPr lang="ru-RU" sz="1400" dirty="0" err="1">
                <a:latin typeface="Arial" panose="020B0604020202020204" pitchFamily="34" charset="0"/>
                <a:cs typeface="Arial" panose="020B0604020202020204" pitchFamily="34" charset="0"/>
              </a:rPr>
              <a:t>логорефмической</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Стоит упомянуть два особенных момента</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Одинаковые ключи следует хранить либо только в правом поддереве либо только в левом, и тогда они не будут доставлять проблем.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Одинаковых приоритетов стоит избегать, в идеале генерировать случайные числа от 0 до 1, но если нужно, можно и случайное целочисленное число.</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74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Магические операции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03132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работы с деревом нам понадобятся две важные операции</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Объединение деревьев – </a:t>
            </a:r>
            <a:r>
              <a:rPr lang="en-US" sz="1400" dirty="0">
                <a:latin typeface="Arial" panose="020B0604020202020204" pitchFamily="34" charset="0"/>
                <a:cs typeface="Arial" panose="020B0604020202020204" pitchFamily="34" charset="0"/>
              </a:rPr>
              <a:t>Merge</a:t>
            </a:r>
            <a:r>
              <a:rPr lang="ru-RU" sz="1400" dirty="0">
                <a:latin typeface="Arial" panose="020B0604020202020204" pitchFamily="34" charset="0"/>
                <a:cs typeface="Arial" panose="020B0604020202020204" pitchFamily="34" charset="0"/>
              </a:rPr>
              <a:t> – операция которая берет два декартовых дерева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 левое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правое и получает в итоге новое декартово дерево, которое является их объединением.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Разделение дерева</a:t>
            </a:r>
            <a:r>
              <a:rPr lang="en-US" sz="1400" dirty="0">
                <a:latin typeface="Arial" panose="020B0604020202020204" pitchFamily="34" charset="0"/>
                <a:cs typeface="Arial" panose="020B0604020202020204" pitchFamily="34" charset="0"/>
              </a:rPr>
              <a:t> – Split</a:t>
            </a:r>
            <a:r>
              <a:rPr lang="ru-RU" sz="1400" dirty="0">
                <a:latin typeface="Arial" panose="020B0604020202020204" pitchFamily="34" charset="0"/>
                <a:cs typeface="Arial" panose="020B0604020202020204" pitchFamily="34" charset="0"/>
              </a:rPr>
              <a:t> – операция, которая берет одно декартово дерево и делит их на два по значению какого либо ключа так, что бы левое дерево было строго меньше ключа, а правое поддерево строго больше ключа.</a:t>
            </a:r>
          </a:p>
          <a:p>
            <a:pPr>
              <a:lnSpc>
                <a:spcPct val="150000"/>
              </a:lnSpc>
            </a:pPr>
            <a:r>
              <a:rPr lang="ru-RU" sz="1400" dirty="0">
                <a:latin typeface="Arial" panose="020B0604020202020204" pitchFamily="34" charset="0"/>
                <a:cs typeface="Arial" panose="020B0604020202020204" pitchFamily="34" charset="0"/>
              </a:rPr>
              <a:t>Используя эти операции мы можем выразить любую из других операций с декартовым деревом.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4504747" y="3688045"/>
            <a:ext cx="3411843" cy="2819367"/>
          </a:xfrm>
          <a:prstGeom prst="rect">
            <a:avLst/>
          </a:prstGeom>
        </p:spPr>
      </p:pic>
    </p:spTree>
    <p:extLst>
      <p:ext uri="{BB962C8B-B14F-4D97-AF65-F5344CB8AC3E}">
        <p14:creationId xmlns:p14="http://schemas.microsoft.com/office/powerpoint/2010/main" val="300541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работы этой операции у нас должно быть  два поддерева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таких, что бы каждый ключ из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был строго меньше любого ключа из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и наоборот, любой ключ из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был строго больше любого ключа их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Как объединить два дерева? Тут на помощь приходит приоритет, и получается следующий набор действий</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Сравнить приоритеты корней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и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Больший сделать корнем нового дерева.</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Если корнем стал корень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то все его левое поддерево остается на своем месте, так как оно строго меньше корня.</a:t>
            </a:r>
          </a:p>
          <a:p>
            <a:pPr marL="800100" lvl="1" indent="-342900">
              <a:lnSpc>
                <a:spcPct val="150000"/>
              </a:lnSpc>
              <a:buAutoNum type="arabicPeriod"/>
            </a:pPr>
            <a:r>
              <a:rPr lang="ru-RU" sz="1400" dirty="0">
                <a:latin typeface="Arial" panose="020B0604020202020204" pitchFamily="34" charset="0"/>
                <a:cs typeface="Arial" panose="020B0604020202020204" pitchFamily="34" charset="0"/>
              </a:rPr>
              <a:t>Поскольку правое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строго больше корня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по условию операции и должно оказаться справа от корня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то для его вставки в правое поддерево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следует выполнить операцию объединения </a:t>
            </a:r>
            <a:r>
              <a:rPr lang="en-US" sz="1400" dirty="0">
                <a:latin typeface="Arial" panose="020B0604020202020204" pitchFamily="34" charset="0"/>
                <a:cs typeface="Arial" panose="020B0604020202020204" pitchFamily="34" charset="0"/>
              </a:rPr>
              <a:t>R </a:t>
            </a:r>
            <a:r>
              <a:rPr lang="ru-RU" sz="1400" dirty="0">
                <a:latin typeface="Arial" panose="020B0604020202020204" pitchFamily="34" charset="0"/>
                <a:cs typeface="Arial" panose="020B0604020202020204" pitchFamily="34" charset="0"/>
              </a:rPr>
              <a:t>и правого поддерева корня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Если корнем стал корень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то все его правое поддерево отсеется на своем месте, так как оно строго больше корня.</a:t>
            </a:r>
          </a:p>
          <a:p>
            <a:pPr marL="800100" lvl="1" indent="-342900">
              <a:lnSpc>
                <a:spcPct val="150000"/>
              </a:lnSpc>
              <a:buAutoNum type="arabicPeriod"/>
            </a:pPr>
            <a:r>
              <a:rPr lang="ru-RU" sz="1400" dirty="0">
                <a:latin typeface="Arial" panose="020B0604020202020204" pitchFamily="34" charset="0"/>
                <a:cs typeface="Arial" panose="020B0604020202020204" pitchFamily="34" charset="0"/>
              </a:rPr>
              <a:t>Поскольку левое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строго меньше корня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по условию операции и должно оказаться слева от корня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то оно конфликтует с левым поддеревом корня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а значит следует выполнить операцию объединения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и левого поддерева корня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27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14" y="1384318"/>
            <a:ext cx="4962525" cy="210502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5" y="3936019"/>
            <a:ext cx="5724525" cy="2352675"/>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524" y="2245737"/>
            <a:ext cx="5438775" cy="3057525"/>
          </a:xfrm>
          <a:prstGeom prst="rect">
            <a:avLst/>
          </a:prstGeom>
        </p:spPr>
      </p:pic>
      <p:sp>
        <p:nvSpPr>
          <p:cNvPr id="13" name="TextBox 12"/>
          <p:cNvSpPr txBox="1"/>
          <p:nvPr/>
        </p:nvSpPr>
        <p:spPr>
          <a:xfrm>
            <a:off x="828672" y="1338224"/>
            <a:ext cx="1367682" cy="369332"/>
          </a:xfrm>
          <a:prstGeom prst="rect">
            <a:avLst/>
          </a:prstGeom>
          <a:noFill/>
        </p:spPr>
        <p:txBody>
          <a:bodyPr wrap="none" rtlCol="0">
            <a:spAutoFit/>
          </a:bodyPr>
          <a:lstStyle/>
          <a:p>
            <a:r>
              <a:rPr lang="ru-RU" dirty="0"/>
              <a:t>Первый шаг</a:t>
            </a:r>
          </a:p>
        </p:txBody>
      </p:sp>
      <p:sp>
        <p:nvSpPr>
          <p:cNvPr id="14" name="TextBox 13"/>
          <p:cNvSpPr txBox="1"/>
          <p:nvPr/>
        </p:nvSpPr>
        <p:spPr>
          <a:xfrm>
            <a:off x="8631666" y="1803505"/>
            <a:ext cx="1268489" cy="369332"/>
          </a:xfrm>
          <a:prstGeom prst="rect">
            <a:avLst/>
          </a:prstGeom>
          <a:noFill/>
        </p:spPr>
        <p:txBody>
          <a:bodyPr wrap="none" rtlCol="0">
            <a:spAutoFit/>
          </a:bodyPr>
          <a:lstStyle/>
          <a:p>
            <a:r>
              <a:rPr lang="ru-RU" dirty="0"/>
              <a:t>Третий шаг</a:t>
            </a:r>
          </a:p>
        </p:txBody>
      </p:sp>
      <p:sp>
        <p:nvSpPr>
          <p:cNvPr id="15" name="TextBox 14"/>
          <p:cNvSpPr txBox="1"/>
          <p:nvPr/>
        </p:nvSpPr>
        <p:spPr>
          <a:xfrm>
            <a:off x="822483" y="3747881"/>
            <a:ext cx="1298625" cy="369332"/>
          </a:xfrm>
          <a:prstGeom prst="rect">
            <a:avLst/>
          </a:prstGeom>
          <a:noFill/>
        </p:spPr>
        <p:txBody>
          <a:bodyPr wrap="none" rtlCol="0">
            <a:spAutoFit/>
          </a:bodyPr>
          <a:lstStyle/>
          <a:p>
            <a:r>
              <a:rPr lang="ru-RU" dirty="0"/>
              <a:t>Второй шаг</a:t>
            </a:r>
          </a:p>
        </p:txBody>
      </p:sp>
    </p:spTree>
    <p:extLst>
      <p:ext uri="{BB962C8B-B14F-4D97-AF65-F5344CB8AC3E}">
        <p14:creationId xmlns:p14="http://schemas.microsoft.com/office/powerpoint/2010/main" val="326285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работы операции, ей на вход подается декартово дерево </a:t>
            </a:r>
            <a:r>
              <a:rPr lang="en-US" sz="1400" dirty="0">
                <a:latin typeface="Arial" panose="020B0604020202020204" pitchFamily="34" charset="0"/>
                <a:cs typeface="Arial" panose="020B0604020202020204" pitchFamily="34" charset="0"/>
              </a:rPr>
              <a:t>T</a:t>
            </a:r>
            <a:r>
              <a:rPr lang="ru-RU" sz="1400" dirty="0">
                <a:latin typeface="Arial" panose="020B0604020202020204" pitchFamily="34" charset="0"/>
                <a:cs typeface="Arial" panose="020B0604020202020204" pitchFamily="34" charset="0"/>
              </a:rPr>
              <a:t> и ключ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по которому происходит деление дерева на две части,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 которая строго меньше чем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и </a:t>
            </a:r>
            <a:r>
              <a:rPr lang="en-US" sz="1400" dirty="0">
                <a:latin typeface="Arial" panose="020B0604020202020204" pitchFamily="34" charset="0"/>
                <a:cs typeface="Arial" panose="020B0604020202020204" pitchFamily="34" charset="0"/>
              </a:rPr>
              <a:t>R – </a:t>
            </a:r>
            <a:r>
              <a:rPr lang="ru-RU" sz="1400" dirty="0">
                <a:latin typeface="Arial" panose="020B0604020202020204" pitchFamily="34" charset="0"/>
                <a:cs typeface="Arial" panose="020B0604020202020204" pitchFamily="34" charset="0"/>
              </a:rPr>
              <a:t>которая строго больше чем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Как же их разделить?</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Сравниваем корень дерева со значением ключа разделения.</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Если корень </a:t>
            </a:r>
            <a:r>
              <a:rPr lang="en-US" sz="1400" dirty="0">
                <a:latin typeface="Arial" panose="020B0604020202020204" pitchFamily="34" charset="0"/>
                <a:cs typeface="Arial" panose="020B0604020202020204" pitchFamily="34" charset="0"/>
              </a:rPr>
              <a:t>T </a:t>
            </a:r>
            <a:r>
              <a:rPr lang="ru-RU" sz="1400" dirty="0">
                <a:latin typeface="Arial" panose="020B0604020202020204" pitchFamily="34" charset="0"/>
                <a:cs typeface="Arial" panose="020B0604020202020204" pitchFamily="34" charset="0"/>
              </a:rPr>
              <a:t>меньше ключа по которому происходит деление, то именно этот узел и будет является корнем результата деления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 а все левое поддерево будет являться частью </a:t>
            </a:r>
            <a:r>
              <a:rPr lang="en-US" sz="1400" dirty="0">
                <a:latin typeface="Arial" panose="020B0604020202020204" pitchFamily="34" charset="0"/>
                <a:cs typeface="Arial" panose="020B0604020202020204" pitchFamily="34" charset="0"/>
              </a:rPr>
              <a:t>L</a:t>
            </a:r>
            <a:r>
              <a:rPr lang="ru-RU"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так как оно меньше </a:t>
            </a:r>
            <a:r>
              <a:rPr lang="en-US" sz="1400" dirty="0">
                <a:latin typeface="Arial" panose="020B0604020202020204" pitchFamily="34" charset="0"/>
                <a:cs typeface="Arial" panose="020B0604020202020204" pitchFamily="34" charset="0"/>
              </a:rPr>
              <a:t>T</a:t>
            </a:r>
            <a:r>
              <a:rPr lang="ru-RU"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которая меньше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a:latin typeface="Arial" panose="020B0604020202020204" pitchFamily="34" charset="0"/>
                <a:cs typeface="Arial" panose="020B0604020202020204" pitchFamily="34" charset="0"/>
              </a:rPr>
              <a:t>Поскольку правое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поддерево </a:t>
            </a:r>
            <a:r>
              <a:rPr lang="en-US" sz="1400" dirty="0">
                <a:latin typeface="Arial" panose="020B0604020202020204" pitchFamily="34" charset="0"/>
                <a:cs typeface="Arial" panose="020B0604020202020204" pitchFamily="34" charset="0"/>
              </a:rPr>
              <a:t>T </a:t>
            </a:r>
            <a:r>
              <a:rPr lang="ru-RU" sz="1400" dirty="0">
                <a:latin typeface="Arial" panose="020B0604020202020204" pitchFamily="34" charset="0"/>
                <a:cs typeface="Arial" panose="020B0604020202020204" pitchFamily="34" charset="0"/>
              </a:rPr>
              <a:t>строго больше чем корень, то следует повторить процесс разбиения по </a:t>
            </a:r>
            <a:r>
              <a:rPr lang="en-US" sz="1400" dirty="0">
                <a:latin typeface="Arial" panose="020B0604020202020204" pitchFamily="34" charset="0"/>
                <a:cs typeface="Arial" panose="020B0604020202020204" pitchFamily="34" charset="0"/>
              </a:rPr>
              <a:t>x </a:t>
            </a:r>
            <a:r>
              <a:rPr lang="ru-RU" sz="1400" dirty="0">
                <a:latin typeface="Arial" panose="020B0604020202020204" pitchFamily="34" charset="0"/>
                <a:cs typeface="Arial" panose="020B0604020202020204" pitchFamily="34" charset="0"/>
              </a:rPr>
              <a:t>на всем правом поддереве, так как нам нужно отделить узлы, которые больше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Если корнем </a:t>
            </a:r>
            <a:r>
              <a:rPr lang="en-US" sz="1400" dirty="0">
                <a:latin typeface="Arial" panose="020B0604020202020204" pitchFamily="34" charset="0"/>
                <a:cs typeface="Arial" panose="020B0604020202020204" pitchFamily="34" charset="0"/>
              </a:rPr>
              <a:t>T </a:t>
            </a:r>
            <a:r>
              <a:rPr lang="ru-RU" sz="1400" dirty="0">
                <a:latin typeface="Arial" panose="020B0604020202020204" pitchFamily="34" charset="0"/>
                <a:cs typeface="Arial" panose="020B0604020202020204" pitchFamily="34" charset="0"/>
              </a:rPr>
              <a:t>больше ключа по которому происходит деление, то именно этот узел и будет является корнем результата деления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а все правое поддерево будет является частью </a:t>
            </a:r>
            <a:r>
              <a:rPr lang="en-US" sz="1400" dirty="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так как оно больше </a:t>
            </a:r>
            <a:r>
              <a:rPr lang="en-US" sz="1400" dirty="0">
                <a:latin typeface="Arial" panose="020B0604020202020204" pitchFamily="34" charset="0"/>
                <a:cs typeface="Arial" panose="020B0604020202020204" pitchFamily="34" charset="0"/>
              </a:rPr>
              <a:t>T</a:t>
            </a:r>
            <a:r>
              <a:rPr lang="ru-RU" sz="1400" dirty="0">
                <a:latin typeface="Arial" panose="020B0604020202020204" pitchFamily="34" charset="0"/>
                <a:cs typeface="Arial" panose="020B0604020202020204" pitchFamily="34" charset="0"/>
              </a:rPr>
              <a:t>, которое больше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a:latin typeface="Arial" panose="020B0604020202020204" pitchFamily="34" charset="0"/>
                <a:cs typeface="Arial" panose="020B0604020202020204" pitchFamily="34" charset="0"/>
              </a:rPr>
              <a:t>Поскольку левое поддерево </a:t>
            </a:r>
            <a:r>
              <a:rPr lang="en-US" sz="1400" dirty="0">
                <a:latin typeface="Arial" panose="020B0604020202020204" pitchFamily="34" charset="0"/>
                <a:cs typeface="Arial" panose="020B0604020202020204" pitchFamily="34" charset="0"/>
              </a:rPr>
              <a:t>L </a:t>
            </a:r>
            <a:r>
              <a:rPr lang="ru-RU" sz="1400" dirty="0">
                <a:latin typeface="Arial" panose="020B0604020202020204" pitchFamily="34" charset="0"/>
                <a:cs typeface="Arial" panose="020B0604020202020204" pitchFamily="34" charset="0"/>
              </a:rPr>
              <a:t>строго меньше чем корень, то следует повторить процесс разбиения по </a:t>
            </a:r>
            <a:r>
              <a:rPr lang="en-US" sz="1400" dirty="0">
                <a:latin typeface="Arial" panose="020B0604020202020204" pitchFamily="34" charset="0"/>
                <a:cs typeface="Arial" panose="020B0604020202020204" pitchFamily="34" charset="0"/>
              </a:rPr>
              <a:t>x </a:t>
            </a:r>
            <a:r>
              <a:rPr lang="ru-RU" sz="1400" dirty="0">
                <a:latin typeface="Arial" panose="020B0604020202020204" pitchFamily="34" charset="0"/>
                <a:cs typeface="Arial" panose="020B0604020202020204" pitchFamily="34" charset="0"/>
              </a:rPr>
              <a:t>на всем левом поддереве, так как нам нужно отделить узлы, которые меньше </a:t>
            </a:r>
            <a:r>
              <a:rPr lang="en-US" sz="1400" dirty="0">
                <a:latin typeface="Arial" panose="020B0604020202020204" pitchFamily="34" charset="0"/>
                <a:cs typeface="Arial" panose="020B0604020202020204" pitchFamily="34" charset="0"/>
              </a:rPr>
              <a:t>x</a:t>
            </a:r>
            <a:r>
              <a:rPr lang="ru-RU" sz="1400" dirty="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537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43" y="1178477"/>
            <a:ext cx="5063027" cy="2638178"/>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088" y="2137058"/>
            <a:ext cx="5561158" cy="2638178"/>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6268" y="4334240"/>
            <a:ext cx="5780840" cy="2111654"/>
          </a:xfrm>
          <a:prstGeom prst="rect">
            <a:avLst/>
          </a:prstGeom>
        </p:spPr>
      </p:pic>
      <p:sp>
        <p:nvSpPr>
          <p:cNvPr id="14" name="TextBox 13"/>
          <p:cNvSpPr txBox="1"/>
          <p:nvPr/>
        </p:nvSpPr>
        <p:spPr>
          <a:xfrm>
            <a:off x="2122622" y="1231007"/>
            <a:ext cx="1430135" cy="369332"/>
          </a:xfrm>
          <a:prstGeom prst="rect">
            <a:avLst/>
          </a:prstGeom>
          <a:noFill/>
        </p:spPr>
        <p:txBody>
          <a:bodyPr wrap="none" rtlCol="0">
            <a:spAutoFit/>
          </a:bodyPr>
          <a:lstStyle/>
          <a:p>
            <a:r>
              <a:rPr lang="ru-RU" dirty="0"/>
              <a:t>Первый этап</a:t>
            </a:r>
          </a:p>
        </p:txBody>
      </p:sp>
      <p:sp>
        <p:nvSpPr>
          <p:cNvPr id="15" name="TextBox 14"/>
          <p:cNvSpPr txBox="1"/>
          <p:nvPr/>
        </p:nvSpPr>
        <p:spPr>
          <a:xfrm>
            <a:off x="5524599" y="2145393"/>
            <a:ext cx="1361078" cy="369332"/>
          </a:xfrm>
          <a:prstGeom prst="rect">
            <a:avLst/>
          </a:prstGeom>
          <a:noFill/>
        </p:spPr>
        <p:txBody>
          <a:bodyPr wrap="none" rtlCol="0">
            <a:spAutoFit/>
          </a:bodyPr>
          <a:lstStyle/>
          <a:p>
            <a:r>
              <a:rPr lang="ru-RU" dirty="0"/>
              <a:t>Второй этап</a:t>
            </a:r>
          </a:p>
        </p:txBody>
      </p:sp>
      <p:sp>
        <p:nvSpPr>
          <p:cNvPr id="16" name="TextBox 15"/>
          <p:cNvSpPr txBox="1"/>
          <p:nvPr/>
        </p:nvSpPr>
        <p:spPr>
          <a:xfrm>
            <a:off x="7089230" y="4413291"/>
            <a:ext cx="1330942" cy="369332"/>
          </a:xfrm>
          <a:prstGeom prst="rect">
            <a:avLst/>
          </a:prstGeom>
          <a:noFill/>
        </p:spPr>
        <p:txBody>
          <a:bodyPr wrap="none" rtlCol="0">
            <a:spAutoFit/>
          </a:bodyPr>
          <a:lstStyle/>
          <a:p>
            <a:r>
              <a:rPr lang="ru-RU" dirty="0"/>
              <a:t>Третий этап</a:t>
            </a:r>
          </a:p>
        </p:txBody>
      </p:sp>
    </p:spTree>
    <p:extLst>
      <p:ext uri="{BB962C8B-B14F-4D97-AF65-F5344CB8AC3E}">
        <p14:creationId xmlns:p14="http://schemas.microsoft.com/office/powerpoint/2010/main" val="1748457541"/>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2308</TotalTime>
  <Words>2311</Words>
  <Application>Microsoft Office PowerPoint</Application>
  <PresentationFormat>Широкоэкранный</PresentationFormat>
  <Paragraphs>150</Paragraphs>
  <Slides>30</Slides>
  <Notes>0</Notes>
  <HiddenSlides>3</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30</vt:i4>
      </vt:variant>
    </vt:vector>
  </HeadingPairs>
  <TitlesOfParts>
    <vt:vector size="34"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293</cp:revision>
  <dcterms:created xsi:type="dcterms:W3CDTF">2018-10-31T17:08:02Z</dcterms:created>
  <dcterms:modified xsi:type="dcterms:W3CDTF">2024-03-25T09:02:30Z</dcterms:modified>
</cp:coreProperties>
</file>